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7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el%20Haro\Downloads\movilizaciones%20%202015-2022(10ene2022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el%20Haro\Downloads\movilizaciones%20%202015-2022(10ene202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/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v>Relacion Exportacion UPP y PSG Estatal</c:v>
          </c:tx>
          <c:explosion val="25"/>
          <c:dLbls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'EXP UPP'!$N$555:$N$556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'EXP UPP'!$O$555:$O$556</c:f>
              <c:numCache>
                <c:formatCode>General</c:formatCode>
                <c:ptCount val="2"/>
                <c:pt idx="0">
                  <c:v>21086</c:v>
                </c:pt>
                <c:pt idx="1">
                  <c:v>29736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'EXP UPP'!$N$555:$N$556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'EXP UPP'!$P$555:$P$556</c:f>
              <c:numCache>
                <c:formatCode>0</c:formatCode>
                <c:ptCount val="2"/>
                <c:pt idx="0">
                  <c:v>41.489905946243752</c:v>
                </c:pt>
                <c:pt idx="1">
                  <c:v>58.510094053756248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Hoja1!$D$94</c:f>
              <c:strCache>
                <c:ptCount val="1"/>
                <c:pt idx="0">
                  <c:v>FLEJES ESTATALES</c:v>
                </c:pt>
              </c:strCache>
            </c:strRef>
          </c:tx>
          <c:invertIfNegative val="0"/>
          <c:cat>
            <c:numRef>
              <c:f>Hoja1!$E$93:$F$93</c:f>
              <c:numCache>
                <c:formatCode>General</c:formatCode>
                <c:ptCount val="2"/>
                <c:pt idx="0">
                  <c:v>2018</c:v>
                </c:pt>
                <c:pt idx="1">
                  <c:v>2021</c:v>
                </c:pt>
              </c:numCache>
            </c:numRef>
          </c:cat>
          <c:val>
            <c:numRef>
              <c:f>Hoja1!$E$94:$F$94</c:f>
              <c:numCache>
                <c:formatCode>#,##0</c:formatCode>
                <c:ptCount val="2"/>
                <c:pt idx="0">
                  <c:v>1500</c:v>
                </c:pt>
                <c:pt idx="1">
                  <c:v>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027209728"/>
        <c:axId val="150922944"/>
      </c:barChart>
      <c:catAx>
        <c:axId val="102720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0922944"/>
        <c:crosses val="autoZero"/>
        <c:auto val="1"/>
        <c:lblAlgn val="ctr"/>
        <c:lblOffset val="100"/>
        <c:noMultiLvlLbl val="0"/>
      </c:catAx>
      <c:valAx>
        <c:axId val="150922944"/>
        <c:scaling>
          <c:orientation val="minMax"/>
        </c:scaling>
        <c:delete val="0"/>
        <c:axPos val="l"/>
        <c:majorGridlines/>
        <c:title>
          <c:overlay val="0"/>
        </c:title>
        <c:numFmt formatCode="#,##0" sourceLinked="1"/>
        <c:majorTickMark val="none"/>
        <c:minorTickMark val="none"/>
        <c:tickLblPos val="nextTo"/>
        <c:crossAx val="1027209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Hoja1!$D$56</c:f>
              <c:strCache>
                <c:ptCount val="1"/>
                <c:pt idx="0">
                  <c:v>TASA RESPUESTA EXP</c:v>
                </c:pt>
              </c:strCache>
            </c:strRef>
          </c:tx>
          <c:cat>
            <c:numRef>
              <c:f>Hoja1!$E$55:$P$55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Hoja1!$E$56:$P$56</c:f>
              <c:numCache>
                <c:formatCode>General</c:formatCode>
                <c:ptCount val="12"/>
                <c:pt idx="0">
                  <c:v>0.1</c:v>
                </c:pt>
                <c:pt idx="1">
                  <c:v>0.21</c:v>
                </c:pt>
                <c:pt idx="2">
                  <c:v>0.3</c:v>
                </c:pt>
                <c:pt idx="3">
                  <c:v>0.45</c:v>
                </c:pt>
                <c:pt idx="4">
                  <c:v>0.52</c:v>
                </c:pt>
                <c:pt idx="5">
                  <c:v>0.28999999999999998</c:v>
                </c:pt>
                <c:pt idx="6">
                  <c:v>0.54</c:v>
                </c:pt>
                <c:pt idx="7">
                  <c:v>0.25</c:v>
                </c:pt>
                <c:pt idx="8">
                  <c:v>0.25</c:v>
                </c:pt>
                <c:pt idx="9">
                  <c:v>0.7</c:v>
                </c:pt>
                <c:pt idx="10">
                  <c:v>0.66</c:v>
                </c:pt>
                <c:pt idx="11">
                  <c:v>0.8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4610688"/>
        <c:axId val="998091584"/>
      </c:lineChart>
      <c:catAx>
        <c:axId val="59461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98091584"/>
        <c:crosses val="autoZero"/>
        <c:auto val="1"/>
        <c:lblAlgn val="ctr"/>
        <c:lblOffset val="100"/>
        <c:noMultiLvlLbl val="0"/>
      </c:catAx>
      <c:valAx>
        <c:axId val="998091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9461068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MX" sz="1200"/>
              <a:t>TASA</a:t>
            </a:r>
            <a:r>
              <a:rPr lang="es-MX" sz="1200" baseline="0"/>
              <a:t> DE RESPUESTA GLOBAL Y DE EXPORTACIÓN MAS HATOS INFECTADOS</a:t>
            </a:r>
            <a:endParaRPr lang="es-MX" sz="120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Hoja1!$D$56</c:f>
              <c:strCache>
                <c:ptCount val="1"/>
                <c:pt idx="0">
                  <c:v>TASA RESPUESTA EXP</c:v>
                </c:pt>
              </c:strCache>
            </c:strRef>
          </c:tx>
          <c:cat>
            <c:numRef>
              <c:f>Hoja1!$E$55:$P$55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Hoja1!$E$56:$P$56</c:f>
              <c:numCache>
                <c:formatCode>General</c:formatCode>
                <c:ptCount val="12"/>
                <c:pt idx="0">
                  <c:v>0.1</c:v>
                </c:pt>
                <c:pt idx="1">
                  <c:v>0.21</c:v>
                </c:pt>
                <c:pt idx="2">
                  <c:v>0.3</c:v>
                </c:pt>
                <c:pt idx="3">
                  <c:v>0.45</c:v>
                </c:pt>
                <c:pt idx="4">
                  <c:v>0.52</c:v>
                </c:pt>
                <c:pt idx="5">
                  <c:v>0.28999999999999998</c:v>
                </c:pt>
                <c:pt idx="6">
                  <c:v>0.54</c:v>
                </c:pt>
                <c:pt idx="7">
                  <c:v>0.25</c:v>
                </c:pt>
                <c:pt idx="8">
                  <c:v>0.25</c:v>
                </c:pt>
                <c:pt idx="9">
                  <c:v>0.7</c:v>
                </c:pt>
                <c:pt idx="10">
                  <c:v>0.66</c:v>
                </c:pt>
                <c:pt idx="11">
                  <c:v>0.8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Hoja1!$D$57</c:f>
              <c:strCache>
                <c:ptCount val="1"/>
                <c:pt idx="0">
                  <c:v>TASA DE RESPUESTA GLOBAL</c:v>
                </c:pt>
              </c:strCache>
            </c:strRef>
          </c:tx>
          <c:cat>
            <c:numRef>
              <c:f>Hoja1!$E$55:$P$55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Hoja1!$E$57:$P$57</c:f>
              <c:numCache>
                <c:formatCode>General</c:formatCode>
                <c:ptCount val="12"/>
                <c:pt idx="0">
                  <c:v>0.45</c:v>
                </c:pt>
                <c:pt idx="1">
                  <c:v>0.5</c:v>
                </c:pt>
                <c:pt idx="2">
                  <c:v>0.59</c:v>
                </c:pt>
                <c:pt idx="3">
                  <c:v>0.98</c:v>
                </c:pt>
                <c:pt idx="4">
                  <c:v>0.92</c:v>
                </c:pt>
                <c:pt idx="5">
                  <c:v>0.78</c:v>
                </c:pt>
                <c:pt idx="6">
                  <c:v>0.84</c:v>
                </c:pt>
                <c:pt idx="7">
                  <c:v>0.79</c:v>
                </c:pt>
                <c:pt idx="8">
                  <c:v>0.81</c:v>
                </c:pt>
                <c:pt idx="9">
                  <c:v>0.97</c:v>
                </c:pt>
                <c:pt idx="10">
                  <c:v>0.95</c:v>
                </c:pt>
                <c:pt idx="11">
                  <c:v>1.02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Hoja1!$D$58</c:f>
              <c:strCache>
                <c:ptCount val="1"/>
                <c:pt idx="0">
                  <c:v>HATOS INFECTADOS</c:v>
                </c:pt>
              </c:strCache>
            </c:strRef>
          </c:tx>
          <c:cat>
            <c:numRef>
              <c:f>Hoja1!$E$55:$P$55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Hoja1!$E$58:$P$58</c:f>
              <c:numCache>
                <c:formatCode>General</c:formatCode>
                <c:ptCount val="12"/>
                <c:pt idx="0">
                  <c:v>10</c:v>
                </c:pt>
                <c:pt idx="1">
                  <c:v>4</c:v>
                </c:pt>
                <c:pt idx="2">
                  <c:v>3</c:v>
                </c:pt>
                <c:pt idx="3">
                  <c:v>7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4697728"/>
        <c:axId val="998095616"/>
      </c:lineChart>
      <c:catAx>
        <c:axId val="59469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98095616"/>
        <c:crosses val="autoZero"/>
        <c:auto val="1"/>
        <c:lblAlgn val="ctr"/>
        <c:lblOffset val="100"/>
        <c:noMultiLvlLbl val="0"/>
      </c:catAx>
      <c:valAx>
        <c:axId val="9980956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94697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/>
              <a:t>MVRA  COAHUILA</a:t>
            </a:r>
            <a:r>
              <a:rPr lang="es-MX" baseline="0"/>
              <a:t> </a:t>
            </a:r>
            <a:endParaRPr lang="es-MX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Hoja1!$D$63</c:f>
              <c:strCache>
                <c:ptCount val="1"/>
                <c:pt idx="0">
                  <c:v>MVRA  CUMPLEN</c:v>
                </c:pt>
              </c:strCache>
            </c:strRef>
          </c:tx>
          <c:dLbls>
            <c:txPr>
              <a:bodyPr/>
              <a:lstStyle/>
              <a:p>
                <a:pPr>
                  <a:defRPr sz="1800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Hoja1!$E$62:$I$62</c:f>
              <c:numCache>
                <c:formatCode>mmm\-yy</c:formatCode>
                <c:ptCount val="5"/>
                <c:pt idx="0">
                  <c:v>44013</c:v>
                </c:pt>
                <c:pt idx="1">
                  <c:v>44105</c:v>
                </c:pt>
                <c:pt idx="2">
                  <c:v>44197</c:v>
                </c:pt>
                <c:pt idx="3">
                  <c:v>44287</c:v>
                </c:pt>
                <c:pt idx="4">
                  <c:v>44378</c:v>
                </c:pt>
              </c:numCache>
            </c:numRef>
          </c:cat>
          <c:val>
            <c:numRef>
              <c:f>Hoja1!$E$63:$I$63</c:f>
              <c:numCache>
                <c:formatCode>General</c:formatCode>
                <c:ptCount val="5"/>
                <c:pt idx="0">
                  <c:v>55</c:v>
                </c:pt>
                <c:pt idx="1">
                  <c:v>54</c:v>
                </c:pt>
                <c:pt idx="2">
                  <c:v>52</c:v>
                </c:pt>
                <c:pt idx="3">
                  <c:v>54</c:v>
                </c:pt>
                <c:pt idx="4">
                  <c:v>50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Hoja1!$D$64</c:f>
              <c:strCache>
                <c:ptCount val="1"/>
                <c:pt idx="0">
                  <c:v>MVRA NO CUMPLE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Hoja1!$E$62:$I$62</c:f>
              <c:numCache>
                <c:formatCode>mmm\-yy</c:formatCode>
                <c:ptCount val="5"/>
                <c:pt idx="0">
                  <c:v>44013</c:v>
                </c:pt>
                <c:pt idx="1">
                  <c:v>44105</c:v>
                </c:pt>
                <c:pt idx="2">
                  <c:v>44197</c:v>
                </c:pt>
                <c:pt idx="3">
                  <c:v>44287</c:v>
                </c:pt>
                <c:pt idx="4">
                  <c:v>44378</c:v>
                </c:pt>
              </c:numCache>
            </c:numRef>
          </c:cat>
          <c:val>
            <c:numRef>
              <c:f>Hoja1!$E$64:$I$64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10</c:v>
                </c:pt>
                <c:pt idx="3">
                  <c:v>8</c:v>
                </c:pt>
                <c:pt idx="4">
                  <c:v>12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6619776"/>
        <c:axId val="1026817344"/>
      </c:lineChart>
      <c:dateAx>
        <c:axId val="59661977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MX"/>
          </a:p>
        </c:txPr>
        <c:crossAx val="1026817344"/>
        <c:crosses val="autoZero"/>
        <c:auto val="1"/>
        <c:lblOffset val="100"/>
        <c:baseTimeUnit val="months"/>
      </c:dateAx>
      <c:valAx>
        <c:axId val="10268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MX"/>
          </a:p>
        </c:txPr>
        <c:crossAx val="5966197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s-MX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/>
              <a:t>Casos de Garrapata en Puertos Fronterizos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Hoja1!$D$78</c:f>
              <c:strCache>
                <c:ptCount val="1"/>
                <c:pt idx="0">
                  <c:v>CASOS MEXICO</c:v>
                </c:pt>
              </c:strCache>
            </c:strRef>
          </c:tx>
          <c:cat>
            <c:numRef>
              <c:f>Hoja1!$E$77:$H$77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Hoja1!$E$78:$H$78</c:f>
              <c:numCache>
                <c:formatCode>General</c:formatCode>
                <c:ptCount val="4"/>
                <c:pt idx="0">
                  <c:v>68</c:v>
                </c:pt>
                <c:pt idx="1">
                  <c:v>42</c:v>
                </c:pt>
                <c:pt idx="2">
                  <c:v>28</c:v>
                </c:pt>
                <c:pt idx="3">
                  <c:v>29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Hoja1!$D$79</c:f>
              <c:strCache>
                <c:ptCount val="1"/>
                <c:pt idx="0">
                  <c:v>CASOS COAHUILA</c:v>
                </c:pt>
              </c:strCache>
            </c:strRef>
          </c:tx>
          <c:cat>
            <c:numRef>
              <c:f>Hoja1!$E$77:$H$77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Hoja1!$E$79:$H$79</c:f>
              <c:numCache>
                <c:formatCode>General</c:formatCode>
                <c:ptCount val="4"/>
                <c:pt idx="0">
                  <c:v>22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6621824"/>
        <c:axId val="1071261952"/>
      </c:lineChart>
      <c:catAx>
        <c:axId val="59662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71261952"/>
        <c:crosses val="autoZero"/>
        <c:auto val="1"/>
        <c:lblAlgn val="ctr"/>
        <c:lblOffset val="100"/>
        <c:noMultiLvlLbl val="0"/>
      </c:catAx>
      <c:valAx>
        <c:axId val="10712619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966218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v>Relacion Exportacion UPP y PSG Acuña</c:v>
          </c:tx>
          <c:explosion val="25"/>
          <c:dLbls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'PSG ACUÑA'!$O$209:$O$210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ACUÑA'!$P$209:$P$210</c:f>
              <c:numCache>
                <c:formatCode>General</c:formatCode>
                <c:ptCount val="2"/>
                <c:pt idx="0">
                  <c:v>4710</c:v>
                </c:pt>
                <c:pt idx="1">
                  <c:v>6213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'PSG ACUÑA'!$O$209:$O$210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ACUÑA'!$Q$209:$Q$210</c:f>
              <c:numCache>
                <c:formatCode>0</c:formatCode>
                <c:ptCount val="2"/>
                <c:pt idx="0">
                  <c:v>43.120021971985722</c:v>
                </c:pt>
                <c:pt idx="1">
                  <c:v>56.879978028014278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v>Relacion Exportacion UPP y PSG Sabinas</c:v>
          </c:tx>
          <c:explosion val="25"/>
          <c:dLbls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'PSG SABINAS'!$O$36:$O$37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SABINAS'!$P$36:$P$37</c:f>
              <c:numCache>
                <c:formatCode>General</c:formatCode>
                <c:ptCount val="2"/>
                <c:pt idx="0">
                  <c:v>2797</c:v>
                </c:pt>
                <c:pt idx="1">
                  <c:v>690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'PSG SABINAS'!$O$36:$O$37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SABINAS'!$Q$36:$Q$37</c:f>
              <c:numCache>
                <c:formatCode>0</c:formatCode>
                <c:ptCount val="2"/>
                <c:pt idx="0">
                  <c:v>80.212216805276739</c:v>
                </c:pt>
                <c:pt idx="1">
                  <c:v>19.787783194723257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/>
          </a:pPr>
          <a:endParaRPr lang="es-MX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v>Relacion Exportacion UPP y PSG Sureste</c:v>
          </c:tx>
          <c:explosion val="25"/>
          <c:dLbls>
            <c:dLbl>
              <c:idx val="1"/>
              <c:layout>
                <c:manualLayout>
                  <c:x val="-0.11578096450318834"/>
                  <c:y val="-0.18559178760449796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'PSG SURESTE'!$O$80:$O$81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SURESTE'!$P$80:$P$81</c:f>
              <c:numCache>
                <c:formatCode>General</c:formatCode>
                <c:ptCount val="2"/>
                <c:pt idx="0">
                  <c:v>423</c:v>
                </c:pt>
                <c:pt idx="1">
                  <c:v>2108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'PSG SURESTE'!$O$80:$O$81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SURESTE'!$Q$80:$Q$81</c:f>
              <c:numCache>
                <c:formatCode>0</c:formatCode>
                <c:ptCount val="2"/>
                <c:pt idx="0">
                  <c:v>16.712761754247332</c:v>
                </c:pt>
                <c:pt idx="1">
                  <c:v>83.287238245752661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v>Relacion Exportacion UPP y PSG Monclova</c:v>
          </c:tx>
          <c:explosion val="25"/>
          <c:dLbls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'PSG MONCLOVA'!$O$110:$O$111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MONCLOVA'!$P$110:$P$111</c:f>
              <c:numCache>
                <c:formatCode>General</c:formatCode>
                <c:ptCount val="2"/>
                <c:pt idx="0">
                  <c:v>3451</c:v>
                </c:pt>
                <c:pt idx="1">
                  <c:v>3016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'PSG MONCLOVA'!$O$110:$O$111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MONCLOVA'!$Q$110:$Q$111</c:f>
              <c:numCache>
                <c:formatCode>0</c:formatCode>
                <c:ptCount val="2"/>
                <c:pt idx="0">
                  <c:v>53.36322869955157</c:v>
                </c:pt>
                <c:pt idx="1">
                  <c:v>46.63677130044843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/>
          </a:pPr>
          <a:endParaRPr lang="es-MX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44838560773548"/>
          <c:y val="0.32546904510609931"/>
          <c:w val="0.62479948078451519"/>
          <c:h val="0.57371229585601602"/>
        </c:manualLayout>
      </c:layout>
      <c:pie3DChart>
        <c:varyColors val="1"/>
        <c:ser>
          <c:idx val="0"/>
          <c:order val="0"/>
          <c:tx>
            <c:v>Relacion Exportacion UPP Y PSG Muzquiz</c:v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2,776 </a:t>
                    </a:r>
                    <a:r>
                      <a:rPr lang="en-US"/>
                      <a:t>31%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6,272 </a:t>
                    </a:r>
                    <a:r>
                      <a:rPr lang="en-US"/>
                      <a:t>69%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'PSG MUZQUIZ'!$O$159:$O$160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MUZQUIZ'!$P$159:$P$160</c:f>
              <c:numCache>
                <c:formatCode>General</c:formatCode>
                <c:ptCount val="2"/>
                <c:pt idx="0">
                  <c:v>2776</c:v>
                </c:pt>
                <c:pt idx="1">
                  <c:v>6272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'PSG MUZQUIZ'!$O$159:$O$160</c:f>
              <c:strCache>
                <c:ptCount val="2"/>
                <c:pt idx="0">
                  <c:v>UPP</c:v>
                </c:pt>
                <c:pt idx="1">
                  <c:v>PSG</c:v>
                </c:pt>
              </c:strCache>
            </c:strRef>
          </c:cat>
          <c:val>
            <c:numRef>
              <c:f>'PSG MUZQUIZ'!$Q$159:$Q$160</c:f>
              <c:numCache>
                <c:formatCode>0</c:formatCode>
                <c:ptCount val="2"/>
                <c:pt idx="0">
                  <c:v>30.680813439434129</c:v>
                </c:pt>
                <c:pt idx="1">
                  <c:v>69.319186560565868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Hoja1!$D$38</c:f>
              <c:strCache>
                <c:ptCount val="1"/>
                <c:pt idx="0">
                  <c:v>Prevalencia</c:v>
                </c:pt>
              </c:strCache>
            </c:strRef>
          </c:tx>
          <c:cat>
            <c:numRef>
              <c:f>Hoja1!$E$37:$P$37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Hoja1!$E$38:$P$38</c:f>
              <c:numCache>
                <c:formatCode>General</c:formatCode>
                <c:ptCount val="12"/>
                <c:pt idx="0">
                  <c:v>27</c:v>
                </c:pt>
                <c:pt idx="1">
                  <c:v>26</c:v>
                </c:pt>
                <c:pt idx="2">
                  <c:v>16</c:v>
                </c:pt>
                <c:pt idx="3">
                  <c:v>16</c:v>
                </c:pt>
                <c:pt idx="4">
                  <c:v>7</c:v>
                </c:pt>
                <c:pt idx="5">
                  <c:v>7</c:v>
                </c:pt>
                <c:pt idx="6">
                  <c:v>10</c:v>
                </c:pt>
                <c:pt idx="7">
                  <c:v>4</c:v>
                </c:pt>
                <c:pt idx="8">
                  <c:v>3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Hoja1!$D$39</c:f>
              <c:strCache>
                <c:ptCount val="1"/>
              </c:strCache>
            </c:strRef>
          </c:tx>
          <c:cat>
            <c:numRef>
              <c:f>Hoja1!$E$37:$P$37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Hoja1!$E$39:$P$39</c:f>
              <c:numCache>
                <c:formatCode>General</c:formatCode>
                <c:ptCount val="1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5496960"/>
        <c:axId val="643825664"/>
      </c:lineChart>
      <c:catAx>
        <c:axId val="59549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3825664"/>
        <c:crosses val="autoZero"/>
        <c:auto val="1"/>
        <c:lblAlgn val="ctr"/>
        <c:lblOffset val="100"/>
        <c:noMultiLvlLbl val="0"/>
      </c:catAx>
      <c:valAx>
        <c:axId val="643825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54969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>
          <a:ln w="9525">
            <a:solidFill>
              <a:prstClr val="black"/>
            </a:solidFill>
          </a:ln>
        </a:defRPr>
      </a:pPr>
      <a:endParaRPr lang="es-MX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Sheet1!$D$14</c:f>
              <c:strCache>
                <c:ptCount val="1"/>
                <c:pt idx="0">
                  <c:v>REEMOS</c:v>
                </c:pt>
              </c:strCache>
            </c:strRef>
          </c:tx>
          <c:invertIfNegative val="0"/>
          <c:cat>
            <c:numRef>
              <c:f>Sheet1!$E$13:$K$13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Sheet1!$E$14:$K$14</c:f>
              <c:numCache>
                <c:formatCode>General</c:formatCode>
                <c:ptCount val="7"/>
                <c:pt idx="0">
                  <c:v>7089</c:v>
                </c:pt>
                <c:pt idx="1">
                  <c:v>28754</c:v>
                </c:pt>
                <c:pt idx="2">
                  <c:v>37252</c:v>
                </c:pt>
                <c:pt idx="3">
                  <c:v>41537</c:v>
                </c:pt>
                <c:pt idx="4">
                  <c:v>45543</c:v>
                </c:pt>
                <c:pt idx="5">
                  <c:v>51483</c:v>
                </c:pt>
                <c:pt idx="6">
                  <c:v>49734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7207680"/>
        <c:axId val="39237824"/>
      </c:barChart>
      <c:catAx>
        <c:axId val="1027207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237824"/>
        <c:crosses val="autoZero"/>
        <c:auto val="1"/>
        <c:lblAlgn val="ctr"/>
        <c:lblOffset val="100"/>
        <c:noMultiLvlLbl val="0"/>
      </c:catAx>
      <c:valAx>
        <c:axId val="39237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72076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>
        <c:manualLayout>
          <c:xMode val="edge"/>
          <c:yMode val="edge"/>
          <c:x val="0.40957633420822398"/>
          <c:y val="2.777777777777777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Sheet1!$D$21</c:f>
              <c:strCache>
                <c:ptCount val="1"/>
                <c:pt idx="0">
                  <c:v>CABEZAS</c:v>
                </c:pt>
              </c:strCache>
            </c:strRef>
          </c:tx>
          <c:invertIfNegative val="0"/>
          <c:cat>
            <c:numRef>
              <c:f>Sheet1!$E$20:$K$20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Sheet1!$E$21:$K$21</c:f>
              <c:numCache>
                <c:formatCode>General</c:formatCode>
                <c:ptCount val="7"/>
                <c:pt idx="0">
                  <c:v>56490</c:v>
                </c:pt>
                <c:pt idx="1">
                  <c:v>194419</c:v>
                </c:pt>
                <c:pt idx="2">
                  <c:v>244909</c:v>
                </c:pt>
                <c:pt idx="3">
                  <c:v>275644</c:v>
                </c:pt>
                <c:pt idx="4">
                  <c:v>322011</c:v>
                </c:pt>
                <c:pt idx="5">
                  <c:v>425483</c:v>
                </c:pt>
                <c:pt idx="6">
                  <c:v>444830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7208192"/>
        <c:axId val="150921216"/>
      </c:barChart>
      <c:catAx>
        <c:axId val="102720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0921216"/>
        <c:crosses val="autoZero"/>
        <c:auto val="1"/>
        <c:lblAlgn val="ctr"/>
        <c:lblOffset val="100"/>
        <c:noMultiLvlLbl val="0"/>
      </c:catAx>
      <c:valAx>
        <c:axId val="150921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72081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0.59341</cdr:x>
      <cdr:y>0.56294</cdr:y>
    </cdr:from>
    <cdr:to>
      <cdr:x>0.83655</cdr:x>
      <cdr:y>0.72944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3888432" y="1947664"/>
          <a:ext cx="1593266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dirty="0" smtClean="0"/>
            <a:t>ACREDITADO MODIFICADO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0.47253</cdr:x>
      <cdr:y>0.62537</cdr:y>
    </cdr:from>
    <cdr:to>
      <cdr:x>0.58242</cdr:x>
      <cdr:y>0.62537</cdr:y>
    </cdr:to>
    <cdr:cxnSp macro="">
      <cdr:nvCxnSpPr>
        <cdr:cNvPr id="8" name="7 Conector recto de flecha"/>
        <cdr:cNvCxnSpPr/>
      </cdr:nvCxnSpPr>
      <cdr:spPr>
        <a:xfrm xmlns:a="http://schemas.openxmlformats.org/drawingml/2006/main" flipH="1">
          <a:off x="3096344" y="2163688"/>
          <a:ext cx="720080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A3CD0BC-9A52-4585-8C91-5F41ECC5B068}" type="datetimeFigureOut">
              <a:rPr lang="es-MX" smtClean="0"/>
              <a:t>27/09/2022</a:t>
            </a:fld>
            <a:endParaRPr lang="es-MX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FDD328E-283F-40A5-BD83-3BD76043EF7C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3.png"/><Relationship Id="rId7" Type="http://schemas.openxmlformats.org/officeDocument/2006/relationships/chart" Target="../charts/chart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2.png"/><Relationship Id="rId5" Type="http://schemas.openxmlformats.org/officeDocument/2006/relationships/image" Target="../media/image5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12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chart" Target="../charts/chart5.xml"/><Relationship Id="rId5" Type="http://schemas.openxmlformats.org/officeDocument/2006/relationships/image" Target="../media/image5.jpeg"/><Relationship Id="rId10" Type="http://schemas.openxmlformats.org/officeDocument/2006/relationships/chart" Target="../charts/chart4.xml"/><Relationship Id="rId4" Type="http://schemas.openxmlformats.org/officeDocument/2006/relationships/image" Target="../media/image4.jpeg"/><Relationship Id="rId9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264910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2800" b="1" dirty="0" smtClean="0"/>
              <a:t>AVANCES DE LAS OBSERVACIONES DE LA VISITA USDA DE SEPTIEMBRE DE 2018.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4071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836712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124744"/>
            <a:ext cx="787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TABLAS DE INDICADORES Y COMPARATIVOS 2018 A 2021</a:t>
            </a:r>
          </a:p>
        </p:txBody>
      </p:sp>
      <p:graphicFrame>
        <p:nvGraphicFramePr>
          <p:cNvPr id="18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42778"/>
              </p:ext>
            </p:extLst>
          </p:nvPr>
        </p:nvGraphicFramePr>
        <p:xfrm>
          <a:off x="2970826" y="4046240"/>
          <a:ext cx="5832648" cy="281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27777"/>
            <a:ext cx="5760640" cy="250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323528" y="2084655"/>
            <a:ext cx="2237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Grafica de Tendencia de Casos Positivos TB en Coahuila </a:t>
            </a:r>
            <a:r>
              <a:rPr lang="es-MX" b="1" dirty="0" smtClean="0"/>
              <a:t>2010-2021</a:t>
            </a:r>
            <a:endParaRPr lang="es-MX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251520" y="4665910"/>
            <a:ext cx="2466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Grafica de Tendencia de </a:t>
            </a:r>
            <a:r>
              <a:rPr lang="es-MX" b="1" dirty="0" smtClean="0"/>
              <a:t>Prevalencia de TB en </a:t>
            </a:r>
            <a:r>
              <a:rPr lang="es-MX" b="1" dirty="0"/>
              <a:t>Coahuila </a:t>
            </a:r>
            <a:r>
              <a:rPr lang="es-MX" b="1" dirty="0" smtClean="0"/>
              <a:t>2010-2021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4905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836712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600" b="1" dirty="0" smtClean="0"/>
              <a:t>AVANCES DE LAS OBSERVACIONES DE LA VISITA USDA DE SEPTIEMBRE DE 2018.</a:t>
            </a:r>
            <a:endParaRPr lang="es-ES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124744"/>
            <a:ext cx="787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TABLAS DE INDICADORES Y COMPARATIVOS 2018 A 2021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894418" y="1556792"/>
            <a:ext cx="7133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Grafica de Tendencia de </a:t>
            </a:r>
            <a:r>
              <a:rPr lang="es-MX" sz="1600" b="1" dirty="0" smtClean="0"/>
              <a:t>Prevalencia de TB en </a:t>
            </a:r>
            <a:r>
              <a:rPr lang="es-MX" sz="1600" b="1" dirty="0"/>
              <a:t>Coahuila </a:t>
            </a:r>
            <a:r>
              <a:rPr lang="es-MX" sz="1600" b="1" dirty="0" smtClean="0"/>
              <a:t>2010-2021</a:t>
            </a:r>
            <a:endParaRPr lang="es-MX" sz="1600" b="1" dirty="0"/>
          </a:p>
        </p:txBody>
      </p:sp>
      <p:graphicFrame>
        <p:nvGraphicFramePr>
          <p:cNvPr id="18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041011"/>
              </p:ext>
            </p:extLst>
          </p:nvPr>
        </p:nvGraphicFramePr>
        <p:xfrm>
          <a:off x="79371" y="19261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0254557"/>
              </p:ext>
            </p:extLst>
          </p:nvPr>
        </p:nvGraphicFramePr>
        <p:xfrm>
          <a:off x="4461401" y="22014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0" name="19 Conector recto de flecha"/>
          <p:cNvCxnSpPr/>
          <p:nvPr/>
        </p:nvCxnSpPr>
        <p:spPr>
          <a:xfrm flipV="1">
            <a:off x="1187624" y="2708920"/>
            <a:ext cx="2150257" cy="8640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Estrella de 5 puntas"/>
          <p:cNvSpPr/>
          <p:nvPr/>
        </p:nvSpPr>
        <p:spPr>
          <a:xfrm>
            <a:off x="6560170" y="3429000"/>
            <a:ext cx="128622" cy="144016"/>
          </a:xfrm>
          <a:prstGeom prst="star5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Estrella de 5 puntas"/>
          <p:cNvSpPr/>
          <p:nvPr/>
        </p:nvSpPr>
        <p:spPr>
          <a:xfrm>
            <a:off x="7899762" y="2780928"/>
            <a:ext cx="128622" cy="144016"/>
          </a:xfrm>
          <a:prstGeom prst="star5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CuadroTexto"/>
          <p:cNvSpPr txBox="1"/>
          <p:nvPr/>
        </p:nvSpPr>
        <p:spPr>
          <a:xfrm>
            <a:off x="5392142" y="3356992"/>
            <a:ext cx="119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/>
              <a:t>280,000</a:t>
            </a:r>
            <a:endParaRPr lang="es-MX" sz="14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8050510" y="2636912"/>
            <a:ext cx="1130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444,000</a:t>
            </a:r>
            <a:endParaRPr lang="es-MX" sz="1400" b="1" dirty="0"/>
          </a:p>
        </p:txBody>
      </p:sp>
      <p:cxnSp>
        <p:nvCxnSpPr>
          <p:cNvPr id="29" name="28 Conector recto de flecha"/>
          <p:cNvCxnSpPr/>
          <p:nvPr/>
        </p:nvCxnSpPr>
        <p:spPr>
          <a:xfrm flipV="1">
            <a:off x="6688792" y="2872681"/>
            <a:ext cx="1097795" cy="5563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6083107"/>
              </p:ext>
            </p:extLst>
          </p:nvPr>
        </p:nvGraphicFramePr>
        <p:xfrm>
          <a:off x="2052481" y="4941168"/>
          <a:ext cx="4572000" cy="1663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32" name="31 Conector recto de flecha"/>
          <p:cNvCxnSpPr/>
          <p:nvPr/>
        </p:nvCxnSpPr>
        <p:spPr>
          <a:xfrm flipV="1">
            <a:off x="4461401" y="5661248"/>
            <a:ext cx="830679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9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1044025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600" b="1" dirty="0" smtClean="0"/>
              <a:t>AVANCES DE LAS OBSERVACIONES DE LA VISITA USDA DE SEPTIEMBRE DE 2018.</a:t>
            </a:r>
            <a:endParaRPr lang="es-ES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691516"/>
            <a:ext cx="787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TABLAS DE INDICADORES Y COMPARATIVOS 2018 A 2021</a:t>
            </a:r>
          </a:p>
        </p:txBody>
      </p:sp>
      <p:graphicFrame>
        <p:nvGraphicFramePr>
          <p:cNvPr id="22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759788"/>
              </p:ext>
            </p:extLst>
          </p:nvPr>
        </p:nvGraphicFramePr>
        <p:xfrm>
          <a:off x="2336684" y="2924944"/>
          <a:ext cx="6336704" cy="273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22 CuadroTexto"/>
          <p:cNvSpPr txBox="1"/>
          <p:nvPr/>
        </p:nvSpPr>
        <p:spPr>
          <a:xfrm>
            <a:off x="251520" y="2909843"/>
            <a:ext cx="1820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Grafica de </a:t>
            </a:r>
            <a:r>
              <a:rPr lang="es-MX" b="1" dirty="0" smtClean="0"/>
              <a:t>Tendencia de Tasa de Respuesta para Exportación  en </a:t>
            </a:r>
            <a:r>
              <a:rPr lang="es-MX" b="1" dirty="0"/>
              <a:t>Coahuila </a:t>
            </a:r>
            <a:r>
              <a:rPr lang="es-MX" b="1" dirty="0" smtClean="0"/>
              <a:t>2010-2021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1781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836712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124744"/>
            <a:ext cx="787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TABLAS DE INDICADORES Y COMPARATIVOS 2018 A 2021</a:t>
            </a:r>
          </a:p>
        </p:txBody>
      </p:sp>
      <p:graphicFrame>
        <p:nvGraphicFramePr>
          <p:cNvPr id="15" name="1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981347"/>
              </p:ext>
            </p:extLst>
          </p:nvPr>
        </p:nvGraphicFramePr>
        <p:xfrm>
          <a:off x="547056" y="1483994"/>
          <a:ext cx="8057392" cy="4969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8555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836712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124744"/>
            <a:ext cx="787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TABLAS DE INDICADORES Y COMPARATIVOS 2018 A 2021</a:t>
            </a:r>
          </a:p>
        </p:txBody>
      </p:sp>
      <p:graphicFrame>
        <p:nvGraphicFramePr>
          <p:cNvPr id="16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72462"/>
              </p:ext>
            </p:extLst>
          </p:nvPr>
        </p:nvGraphicFramePr>
        <p:xfrm>
          <a:off x="3737328" y="1628800"/>
          <a:ext cx="4942779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17 CuadroTexto"/>
          <p:cNvSpPr txBox="1"/>
          <p:nvPr/>
        </p:nvSpPr>
        <p:spPr>
          <a:xfrm>
            <a:off x="539552" y="2311712"/>
            <a:ext cx="2631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Histórico de las Veterinarios que Cumplen Tasa de Respuesta de Exportación en Coahuila.</a:t>
            </a:r>
            <a:endParaRPr lang="es-MX" sz="1600" b="1" dirty="0"/>
          </a:p>
        </p:txBody>
      </p:sp>
      <p:graphicFrame>
        <p:nvGraphicFramePr>
          <p:cNvPr id="19" name="1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618981"/>
              </p:ext>
            </p:extLst>
          </p:nvPr>
        </p:nvGraphicFramePr>
        <p:xfrm>
          <a:off x="2000256" y="4221088"/>
          <a:ext cx="4572000" cy="238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3079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104771" y="960983"/>
            <a:ext cx="8599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" y="1395872"/>
            <a:ext cx="1818528" cy="217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04876"/>
            <a:ext cx="2215034" cy="265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54" y="3861048"/>
            <a:ext cx="2140257" cy="29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8"/>
            <a:ext cx="1789768" cy="32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68" y="5334552"/>
            <a:ext cx="2468420" cy="151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74" y="4977781"/>
            <a:ext cx="2801015" cy="188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88" y="3140967"/>
            <a:ext cx="2699166" cy="18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00" y="2070273"/>
            <a:ext cx="2433974" cy="323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08" y="1243430"/>
            <a:ext cx="4907384" cy="189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6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960983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72900"/>
            <a:ext cx="4876800" cy="29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386"/>
            <a:ext cx="464400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54" y="4114816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99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1321023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SENASICA/USDA DE FEBRERO Y AGOSTO DE 2022</a:t>
            </a:r>
            <a:endParaRPr lang="es-ES" sz="1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23300" y="1844824"/>
            <a:ext cx="84691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Barrido de TB y Base de Datos para identificar el número de Hatos Epidemiológicos y Prevalencia.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Infraestructura de los </a:t>
            </a:r>
            <a:r>
              <a:rPr lang="es-MX" sz="1200" dirty="0" err="1" smtClean="0"/>
              <a:t>PVI’s</a:t>
            </a:r>
            <a:endParaRPr lang="es-MX" sz="12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Seguimiento a supuestas irregularidades de supervisores de Comité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Caso de Movilización </a:t>
            </a:r>
            <a:r>
              <a:rPr lang="es-MX" sz="1200" dirty="0" err="1" smtClean="0"/>
              <a:t>electronica</a:t>
            </a:r>
            <a:r>
              <a:rPr lang="es-MX" sz="1200" dirty="0" smtClean="0"/>
              <a:t> de animales A-B-A Exportación.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Caso de MR Nuevo León, relacionado a Caso Acuña.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Estandarización de requisitos para expedición de </a:t>
            </a:r>
            <a:r>
              <a:rPr lang="es-MX" sz="1200" dirty="0" err="1" smtClean="0"/>
              <a:t>Reemo’s</a:t>
            </a:r>
            <a:r>
              <a:rPr lang="es-MX" sz="1200" dirty="0" smtClean="0"/>
              <a:t> en Centros </a:t>
            </a:r>
            <a:r>
              <a:rPr lang="es-MX" sz="1200" dirty="0" err="1" smtClean="0"/>
              <a:t>Expeditores</a:t>
            </a:r>
            <a:r>
              <a:rPr lang="es-MX" sz="1200" dirty="0" smtClean="0"/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Seguimientos Epidemiológicos.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Observaciones a </a:t>
            </a:r>
            <a:r>
              <a:rPr lang="es-MX" sz="1200" dirty="0" err="1" smtClean="0"/>
              <a:t>CAE’s</a:t>
            </a:r>
            <a:endParaRPr lang="es-MX" sz="12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Observaciones en rastro Monclova.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Bloqueo de UPP con oficio de restricción de la movilización de Gobierno del Estado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Actualización de candados del sistema </a:t>
            </a:r>
            <a:r>
              <a:rPr lang="es-MX" sz="1200" dirty="0" err="1" smtClean="0"/>
              <a:t>Reemo</a:t>
            </a:r>
            <a:r>
              <a:rPr lang="es-MX" sz="1200" dirty="0" smtClean="0"/>
              <a:t> y verificación de limites zonas B y zonas de amortiguamiento.</a:t>
            </a:r>
            <a:endParaRPr lang="es-MX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04771" y="4005064"/>
            <a:ext cx="8928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Se continua validación de barrido 2015-2019 en conjunto con Gobierno del Estado.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Se han atendido casos de infraestructura menor, continuamos en proceso de mejora.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En proceso la investigación del caso de supuestas irregularidades.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Se han dado varios testimoniales del caso, aunado que los </a:t>
            </a:r>
            <a:r>
              <a:rPr lang="es-MX" sz="1200" dirty="0" err="1" smtClean="0"/>
              <a:t>coorales</a:t>
            </a:r>
            <a:r>
              <a:rPr lang="es-MX" sz="1200" dirty="0" smtClean="0"/>
              <a:t> de la AGL se encuentran rentados y no han permitido la entrada de bovinos. Falla en candado de la PSG. Falla en el proceso de retorno a U.P.P., en lugar de cancelación de REEMO, se hizo REEMO de retorno.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Caso MR Nuevo </a:t>
            </a:r>
            <a:r>
              <a:rPr lang="es-MX" sz="1200" dirty="0" err="1" smtClean="0"/>
              <a:t>Leon</a:t>
            </a:r>
            <a:r>
              <a:rPr lang="es-MX" sz="1200" dirty="0" smtClean="0"/>
              <a:t>, se agotaran las </a:t>
            </a:r>
            <a:r>
              <a:rPr lang="es-MX" sz="1200" dirty="0" err="1" smtClean="0"/>
              <a:t>lineas</a:t>
            </a:r>
            <a:r>
              <a:rPr lang="es-MX" sz="1200" dirty="0" smtClean="0"/>
              <a:t> de investigación, </a:t>
            </a:r>
            <a:r>
              <a:rPr lang="es-MX" sz="1200" dirty="0" err="1" smtClean="0"/>
              <a:t>én</a:t>
            </a:r>
            <a:r>
              <a:rPr lang="es-MX" sz="1200" dirty="0" smtClean="0"/>
              <a:t> proceso las recomendaciones en el caso, continua </a:t>
            </a:r>
            <a:r>
              <a:rPr lang="es-MX" sz="1200" dirty="0" err="1" smtClean="0"/>
              <a:t>trabajandose</a:t>
            </a:r>
            <a:r>
              <a:rPr lang="es-MX" sz="1200" dirty="0" smtClean="0"/>
              <a:t> la </a:t>
            </a:r>
            <a:r>
              <a:rPr lang="es-MX" sz="1200" dirty="0" err="1" smtClean="0"/>
              <a:t>hipotesis</a:t>
            </a:r>
            <a:r>
              <a:rPr lang="es-MX" sz="1200" dirty="0" smtClean="0"/>
              <a:t> de caso infectado en corrales de engorda.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Se tuvo </a:t>
            </a:r>
            <a:r>
              <a:rPr lang="es-MX" sz="1200" dirty="0" err="1" smtClean="0"/>
              <a:t>reunion</a:t>
            </a:r>
            <a:r>
              <a:rPr lang="es-MX" sz="1200" dirty="0" smtClean="0"/>
              <a:t> con los presidentes de las </a:t>
            </a:r>
            <a:r>
              <a:rPr lang="es-MX" sz="1200" dirty="0" err="1" smtClean="0"/>
              <a:t>AGL’s</a:t>
            </a:r>
            <a:r>
              <a:rPr lang="es-MX" sz="1200" dirty="0" smtClean="0"/>
              <a:t>, se informó de las irregularidades encontradas en la expedición de REEMO y se les notifico la posibles sanciones administrativas que pueden recibir en caso de continuar dichas irregularidades.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01015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1321023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SENASICA/USDA DE FEBRERO Y AGOSTO DE 2022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04771" y="1916832"/>
            <a:ext cx="8928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Se atendieron observaciones a seguimientos epidemiológicos y se hicieron aclaraciones de algunas confusiones ocasionadas durante la revisión.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Las Observaciones en </a:t>
            </a:r>
            <a:r>
              <a:rPr lang="es-MX" sz="1200" dirty="0" err="1" smtClean="0"/>
              <a:t>CAE’s</a:t>
            </a:r>
            <a:r>
              <a:rPr lang="es-MX" sz="1200" dirty="0" smtClean="0"/>
              <a:t> fueron atendidas por personal de la Dirección de Ganadería de Gobierno del Estado.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Caso Rastro Monclova, se cubrieron las vacantes para atender de manera continua la inspección.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Caso Restricciones de Movilización. Se utilizara las herramientas que posee el sistema, para restringir localmente las U.P.P., seguimiento de animales para su llegada al rastro, registro de trazabilidad en </a:t>
            </a:r>
            <a:r>
              <a:rPr lang="es-MX" sz="1200" dirty="0" err="1" smtClean="0"/>
              <a:t>PVI’s</a:t>
            </a:r>
            <a:r>
              <a:rPr lang="es-MX" sz="1200" dirty="0" smtClean="0"/>
              <a:t>, bloqueo de animales reaccionantes en PPC de PH como no exportables (Inicio el proceso el 5 Octubre de 2022).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sz="1200" dirty="0" smtClean="0"/>
              <a:t>Se verificaron el total de U.P.P. y P.S.G. para actualizar los candados en sistema </a:t>
            </a:r>
            <a:r>
              <a:rPr lang="es-MX" sz="1200" dirty="0" err="1" smtClean="0"/>
              <a:t>Reemo</a:t>
            </a:r>
            <a:r>
              <a:rPr lang="es-MX" sz="1200" dirty="0" smtClean="0"/>
              <a:t>, de acuerdo a su exacta ubicación mediante geo-</a:t>
            </a:r>
            <a:r>
              <a:rPr lang="es-MX" sz="1200" dirty="0" err="1" smtClean="0"/>
              <a:t>referenciación</a:t>
            </a:r>
            <a:r>
              <a:rPr lang="es-MX" sz="1200" dirty="0" smtClean="0"/>
              <a:t>. Se desafió al sistema con diferentes ejercicios electrónicos y no tuvimos fallas evidentes.</a:t>
            </a:r>
          </a:p>
          <a:p>
            <a:pPr marL="285750" indent="-285750">
              <a:buFont typeface="Wingdings" pitchFamily="2" charset="2"/>
              <a:buChar char="Ø"/>
            </a:pPr>
            <a:endParaRPr lang="es-MX" sz="1200" dirty="0" smtClean="0"/>
          </a:p>
        </p:txBody>
      </p:sp>
    </p:spTree>
    <p:extLst>
      <p:ext uri="{BB962C8B-B14F-4D97-AF65-F5344CB8AC3E}">
        <p14:creationId xmlns:p14="http://schemas.microsoft.com/office/powerpoint/2010/main" val="4317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pic>
        <p:nvPicPr>
          <p:cNvPr id="14" name="13 Imagen" descr="Logo UGR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420888"/>
            <a:ext cx="2598624" cy="1722559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411760" y="472514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MUCHAS GRACIAS!!!!!</a:t>
            </a:r>
          </a:p>
          <a:p>
            <a:pPr algn="ctr"/>
            <a:endParaRPr lang="es-MX" dirty="0"/>
          </a:p>
          <a:p>
            <a:pPr algn="ctr"/>
            <a:r>
              <a:rPr lang="es-MX" dirty="0" smtClean="0"/>
              <a:t>PREGUNTAS ????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93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b="1" dirty="0" smtClean="0"/>
              <a:t>AVANCES DE LAS OBSERVACIONES DE LA VISITA USDA DE SEPTIEMBRE DE 2018.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79512" y="2375009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The AP zone technically qualifies for MA status based on period prevalence (0.09%). However, the review team recommends retaining AP status until the area testing is complete, the outstanding movement control recommendations met, and the new recommendations addressed.</a:t>
            </a:r>
          </a:p>
          <a:p>
            <a:endParaRPr lang="en-US" sz="1400" dirty="0"/>
          </a:p>
          <a:p>
            <a:r>
              <a:rPr lang="es-MX" sz="1400" b="1" i="1" u="sng" dirty="0"/>
              <a:t>La zona AP califica técnicamente para el estado MA según la prevalencia del período (0.09%). Sin embargo, el equipo de revisión recomienda mantener el estado de AP hasta que se completen las pruebas de área, se cumplan las recomendaciones de control de movimiento pendientes y se aborden las nuevas recomendaciones</a:t>
            </a:r>
            <a:r>
              <a:rPr lang="es-MX" sz="1600" i="1" dirty="0"/>
              <a:t>.</a:t>
            </a:r>
          </a:p>
          <a:p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31090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1052736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340768"/>
            <a:ext cx="7872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I.- BARRIDO: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400" dirty="0" smtClean="0"/>
              <a:t>Concluir Barrido de la Región AP y Terminar la base de datos de Hato Epidemiológico para el mejor calculo de la prevalencia</a:t>
            </a:r>
            <a:endParaRPr lang="es-MX" sz="1400" dirty="0"/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242329"/>
              </p:ext>
            </p:extLst>
          </p:nvPr>
        </p:nvGraphicFramePr>
        <p:xfrm>
          <a:off x="457201" y="2204864"/>
          <a:ext cx="8229598" cy="3715768"/>
        </p:xfrm>
        <a:graphic>
          <a:graphicData uri="http://schemas.openxmlformats.org/drawingml/2006/table">
            <a:tbl>
              <a:tblPr/>
              <a:tblGrid>
                <a:gridCol w="587017"/>
                <a:gridCol w="747973"/>
                <a:gridCol w="312444"/>
                <a:gridCol w="232913"/>
                <a:gridCol w="232913"/>
                <a:gridCol w="232913"/>
                <a:gridCol w="232913"/>
                <a:gridCol w="232913"/>
                <a:gridCol w="232913"/>
                <a:gridCol w="232913"/>
                <a:gridCol w="232913"/>
                <a:gridCol w="388189"/>
                <a:gridCol w="143864"/>
                <a:gridCol w="432048"/>
                <a:gridCol w="101998"/>
                <a:gridCol w="388189"/>
                <a:gridCol w="388189"/>
                <a:gridCol w="643825"/>
                <a:gridCol w="587017"/>
                <a:gridCol w="587017"/>
                <a:gridCol w="587017"/>
                <a:gridCol w="471507"/>
              </a:tblGrid>
              <a:tr h="199451">
                <a:tc gridSpan="22"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</a:rPr>
                        <a:t>Cuadro del CENSO Actual 2015-2019 vs CENSO </a:t>
                      </a:r>
                      <a:r>
                        <a:rPr lang="es-MX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</a:rPr>
                        <a:t>Histórico </a:t>
                      </a:r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</a:rPr>
                        <a:t>2004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5700">
                <a:tc gridSpan="18"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 A</a:t>
                      </a:r>
                      <a:b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DIFERENCIA CENSO Actual vs Historico en %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279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CENSO Actual Carne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CENSO Actual Leche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CENSO Historico Carne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CENSO Historico Leche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Carne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Leche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9374"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Hatos**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 *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Cabezas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Hatos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UPP*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Cabezas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Hatos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Cabezas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Hatos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Cabezas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Hatos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Cabezas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Hatos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Cabezas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12104">
                <a:tc gridSpan="2">
                  <a:txBody>
                    <a:bodyPr/>
                    <a:lstStyle/>
                    <a:p>
                      <a:pPr algn="l" fontAlgn="t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DE HATOS POR FUNCION ZOOTECNICA DE LA ZONA AP</a:t>
                      </a:r>
                    </a:p>
                  </a:txBody>
                  <a:tcPr marL="194060" marR="5391" marT="53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3,942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7,387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459,403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3,387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1,850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369,928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415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8,167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Porcentaje Total de Hatos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Porcentaje Total de Cabezas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47966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94060" marR="5391" marT="53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94060" marR="5391" marT="53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DE HATOS ACTUAL</a:t>
                      </a:r>
                    </a:p>
                  </a:txBody>
                  <a:tcPr marL="5391" marR="5391" marT="53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DE U.P.P. s ACTUAL</a:t>
                      </a:r>
                    </a:p>
                  </a:txBody>
                  <a:tcPr marL="5391" marR="5391" marT="53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DE CABEZAS ACTUAL</a:t>
                      </a:r>
                    </a:p>
                  </a:txBody>
                  <a:tcPr marL="5391" marR="5391" marT="53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HATOS HISTORICO</a:t>
                      </a:r>
                    </a:p>
                  </a:txBody>
                  <a:tcPr marL="5391" marR="5391" marT="53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CABEZAS HISTORICO</a:t>
                      </a:r>
                    </a:p>
                  </a:txBody>
                  <a:tcPr marL="5391" marR="5391" marT="53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2558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DE HATOS DE CARNE + LECHE DE LA ZONA AP</a:t>
                      </a:r>
                    </a:p>
                  </a:txBody>
                  <a:tcPr marL="5391" marR="5391" marT="53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4,082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7,575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462,790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2,265</a:t>
                      </a: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378,095</a:t>
                      </a: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113%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-67%</a:t>
                      </a:r>
                      <a:endParaRPr lang="es-MX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9374"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9374"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1"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Note: * </a:t>
                      </a:r>
                      <a:r>
                        <a:rPr lang="es-MX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</a:t>
                      </a:r>
                      <a:r>
                        <a:rPr lang="es-MX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cada</a:t>
                      </a:r>
                      <a:r>
                        <a:rPr lang="es-MX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U.P.P. Se mantiene un registro individual de cada dictamen realizado en el presente censo</a:t>
                      </a:r>
                      <a:r>
                        <a:rPr lang="es-MX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algn="l" fontAlgn="b"/>
                      <a:r>
                        <a:rPr lang="es-MX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 Concepto de Hato, fue</a:t>
                      </a:r>
                      <a:r>
                        <a:rPr lang="es-MX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en base a lo que indica en el UMR y NOM,  y se realizaron reuniones en asambleas ejidales,  con médicos de campo y en entrevistas con productores. Ahora se realiza una nueva validación con apoyo de Gobierno del Estado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91" marR="5391" marT="53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9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980728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79513" y="1340768"/>
            <a:ext cx="88542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II.- CONTROL DE LAS MOVILIZACIONES: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Asegurarse que todos los datos asentados  en los Manuales estén claramente expresados. (Corregir las Tablas de Requisitos de Movilización)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Modificar el Reglamento Estatal y Manuales Operativos. </a:t>
            </a:r>
            <a:endParaRPr lang="es-MX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Proceso de Capacitación continuo.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Implementar proceso para que todo el Ganado que cruza zona de </a:t>
            </a:r>
            <a:r>
              <a:rPr lang="es-MX" sz="1200" dirty="0"/>
              <a:t>a</a:t>
            </a:r>
            <a:r>
              <a:rPr lang="es-MX" sz="1200" dirty="0" smtClean="0"/>
              <a:t>lto riesgo, que llegue al destino declarado o PVI, que salga con fleje intacto y los embarques de B que transitan por A lo hagan flejado.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Supervisiones mensuales a los </a:t>
            </a:r>
            <a:r>
              <a:rPr lang="es-MX" sz="1200" dirty="0" err="1" smtClean="0"/>
              <a:t>PVIs</a:t>
            </a:r>
            <a:endParaRPr lang="es-MX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Productores con CPM haga la sustitución por el REMMO.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Todos los embarques que entren, salgan o transiten por zona NA lo hagan con REMMO.</a:t>
            </a:r>
            <a:endParaRPr lang="es-MX" sz="1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47055" y="3429000"/>
            <a:ext cx="84867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Acciones para atender estas Observaciones</a:t>
            </a:r>
            <a:r>
              <a:rPr lang="es-MX" sz="1400" dirty="0" smtClean="0"/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modificaron las tablas de requisitos de movilizaciones, privilegiando el origen y la condición sexual de los animales. Mismos criterios del VS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publico nueva Ley de Ganadería del estado de Coahuila y su reglamento.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publico un Acuerdo por el que se prohíbe y se elimina el uso de la C.P.M.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incrementaron el numero de centros </a:t>
            </a:r>
            <a:r>
              <a:rPr lang="es-MX" sz="1400" dirty="0" err="1" smtClean="0"/>
              <a:t>expeditores</a:t>
            </a:r>
            <a:r>
              <a:rPr lang="es-MX" sz="1400" dirty="0" smtClean="0"/>
              <a:t> de </a:t>
            </a:r>
            <a:r>
              <a:rPr lang="es-MX" sz="1400" dirty="0" err="1" smtClean="0"/>
              <a:t>Reemo</a:t>
            </a:r>
            <a:r>
              <a:rPr lang="es-MX" sz="1400" dirty="0" smtClean="0"/>
              <a:t> en un 25% 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autorizo el uso de Documentos </a:t>
            </a:r>
            <a:r>
              <a:rPr lang="es-MX" sz="1400" dirty="0" err="1" smtClean="0"/>
              <a:t>Reemo</a:t>
            </a:r>
            <a:r>
              <a:rPr lang="es-MX" sz="1400" dirty="0" smtClean="0"/>
              <a:t> electrónico en el transito de los animales.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instalo y puso en marcha un CENTRO DE EXPEDICIÓN DE REEMO A DISTANCIA.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doto de comunicación a 16 </a:t>
            </a:r>
            <a:r>
              <a:rPr lang="es-MX" sz="1400" dirty="0" err="1" smtClean="0"/>
              <a:t>PVIs</a:t>
            </a:r>
            <a:r>
              <a:rPr lang="es-MX" sz="1400" dirty="0" smtClean="0"/>
              <a:t> para darle seguimiento a embarques que cruzan zonas de riego.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El día 5 de Oct 2022 se dará inicio con el sistema REEMO para constatar llegadas a Rastro, Registro en </a:t>
            </a:r>
            <a:r>
              <a:rPr lang="es-MX" sz="1400" dirty="0" err="1" smtClean="0"/>
              <a:t>PVIs</a:t>
            </a:r>
            <a:r>
              <a:rPr lang="es-MX" sz="1400" dirty="0" smtClean="0"/>
              <a:t>, Bloqueo de UPP con oficio de restricción de movilización de Gobierno del Estado, bloqueo de animales </a:t>
            </a:r>
            <a:r>
              <a:rPr lang="es-MX" sz="1400" dirty="0" err="1" smtClean="0"/>
              <a:t>reacccionantes</a:t>
            </a:r>
            <a:r>
              <a:rPr lang="es-MX" sz="1400" dirty="0" smtClean="0"/>
              <a:t> a PPC de PH como no exportable.</a:t>
            </a:r>
          </a:p>
          <a:p>
            <a:pPr marL="285750" indent="-285750">
              <a:buFont typeface="Wingdings" pitchFamily="2" charset="2"/>
              <a:buChar char="ü"/>
            </a:pPr>
            <a:endParaRPr lang="es-MX" sz="1400" dirty="0" smtClean="0"/>
          </a:p>
        </p:txBody>
      </p:sp>
    </p:spTree>
    <p:extLst>
      <p:ext uri="{BB962C8B-B14F-4D97-AF65-F5344CB8AC3E}">
        <p14:creationId xmlns:p14="http://schemas.microsoft.com/office/powerpoint/2010/main" val="29320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980728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268760"/>
            <a:ext cx="787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CONTROL DE LAS MOVILIZACIONES: Continuamos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251521" y="1773971"/>
            <a:ext cx="87822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Acciones para atender estas Observaciones</a:t>
            </a:r>
            <a:r>
              <a:rPr lang="es-MX" sz="1400" dirty="0" smtClean="0"/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inicio con un proceso de flejado en los </a:t>
            </a:r>
            <a:r>
              <a:rPr lang="es-MX" sz="1400" dirty="0" err="1" smtClean="0"/>
              <a:t>PVIs</a:t>
            </a:r>
            <a:r>
              <a:rPr lang="es-MX" sz="1400" dirty="0" smtClean="0"/>
              <a:t> de entradas a zonas B y registro, para verificación en la salida de la zona, el sello se mantenga intacto y registro en RDI.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firmaron acuerdos de colaboración del Gobierno del Estado, UGRC y CFPP Coahuila.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capacitaron a personal de secretaria de seguridad publica y cadetes sobre la ley de ganadería  y requisitos de movilización.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capacitaron a </a:t>
            </a:r>
            <a:r>
              <a:rPr lang="es-MX" sz="1400" dirty="0" err="1" smtClean="0"/>
              <a:t>AGL’s</a:t>
            </a:r>
            <a:r>
              <a:rPr lang="es-MX" sz="1400" dirty="0" smtClean="0"/>
              <a:t> y municipios en la Ley de ganadería y requisitos de movilización.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re ubico el PVI s La Cuchilla.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instalaron 3 rutas itinerantes en las zonas de riesgo que se recomendaron por USDA.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doto de flejes a las </a:t>
            </a:r>
            <a:r>
              <a:rPr lang="es-MX" sz="1400" dirty="0" err="1" smtClean="0"/>
              <a:t>AGL’s</a:t>
            </a:r>
            <a:r>
              <a:rPr lang="es-MX" sz="1400" dirty="0" smtClean="0"/>
              <a:t> para asegurar el uso del mismo.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Recientemente se puso en marcha sistema de comunicación entre </a:t>
            </a:r>
            <a:r>
              <a:rPr lang="es-MX" sz="1400" dirty="0" err="1" smtClean="0"/>
              <a:t>PVI’s</a:t>
            </a:r>
            <a:r>
              <a:rPr lang="es-MX" sz="1400" dirty="0" smtClean="0"/>
              <a:t> para constatar que los animales en transito por zonas de riesgo, lleguen a los PVI indicados.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continuo con capacitación en sitio a los inspectores de </a:t>
            </a:r>
            <a:r>
              <a:rPr lang="es-MX" sz="1400" dirty="0" err="1" smtClean="0"/>
              <a:t>PVI’s</a:t>
            </a:r>
            <a:r>
              <a:rPr lang="es-MX" sz="1400" dirty="0" smtClean="0"/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Todo ganado que cruza zona B lo debe de hacer con fleje y </a:t>
            </a:r>
            <a:r>
              <a:rPr lang="es-MX" sz="1400" dirty="0" err="1" smtClean="0"/>
              <a:t>Reemo</a:t>
            </a:r>
            <a:r>
              <a:rPr lang="es-MX" sz="1400" dirty="0" smtClean="0"/>
              <a:t>.</a:t>
            </a:r>
            <a:endParaRPr lang="es-MX" sz="1400" dirty="0"/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Es obligatorio que todo ganado de Coahuila, incluyendo el de zona B deberá ser movilizado con REEMO</a:t>
            </a:r>
            <a:r>
              <a:rPr lang="es-MX" sz="1400" dirty="0"/>
              <a:t> </a:t>
            </a:r>
            <a:r>
              <a:rPr lang="es-MX" sz="1400" dirty="0" smtClean="0"/>
              <a:t>y fleje en casos que aplique.</a:t>
            </a:r>
          </a:p>
        </p:txBody>
      </p:sp>
    </p:spTree>
    <p:extLst>
      <p:ext uri="{BB962C8B-B14F-4D97-AF65-F5344CB8AC3E}">
        <p14:creationId xmlns:p14="http://schemas.microsoft.com/office/powerpoint/2010/main" val="38347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980728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268760"/>
            <a:ext cx="787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III. CORRALES DE ENGORDA B1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251521" y="1559694"/>
            <a:ext cx="8782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Continuar con el proceso de limpieza de corrales de engorda zona B1.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Dar capacitación a las autoridades estatales y del </a:t>
            </a:r>
            <a:r>
              <a:rPr lang="es-MX" sz="1200" dirty="0" err="1" smtClean="0"/>
              <a:t>Senasica</a:t>
            </a:r>
            <a:r>
              <a:rPr lang="es-MX" sz="1200" dirty="0" smtClean="0"/>
              <a:t> sobre el Protocolo de Corrales de Engorda Aprobados.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200" dirty="0" smtClean="0"/>
              <a:t>Asegurar que los Corrales de Engorda aprobados cumpla o excedan todos los criterios del Protocolo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251521" y="2564904"/>
            <a:ext cx="87822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retiro la autorización de Engorda aprobada a los Corrales San Juan. Actualmente no existe en la región ningún corral de engorda aprobado.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dio seguimiento al proceso de eliminación y despoblación de hatos infectados en la zona B1. Actualmente NO existen hatos infectados en la zona B1.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firmó convenio para el acuerdo de seguimiento a sacrificio del inventario de las engordas en la región.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actualizó su inventario y le dio seguimiento a sacrificio.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realizo proceso de limpieza y des-infección de los corrales siguiendo un cronograma en cada engorda y dejando una zona de amortiguamiento para los nuevos ingresos.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ayudo con aporte económico para el proceso de limpieza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continuaron con los barridos </a:t>
            </a:r>
            <a:r>
              <a:rPr lang="es-MX" sz="1400" dirty="0" err="1" smtClean="0"/>
              <a:t>bi</a:t>
            </a:r>
            <a:r>
              <a:rPr lang="es-MX" sz="1400" dirty="0" smtClean="0"/>
              <a:t>-anuales en el región.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estableció por Gobierno del Estado programa de supervisiones mensuales.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Al cierre del 2021 la prevalencia en la región se registro de 0.00 (primera vez desde que inicio el proceso de limpieza de la región en el año 2010.)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tiene contemplado el cambio del proceso de inspección en la región, cambiaria de PVI a Sitios de Inspección mediante inspecciones en sitio. (Engordas, Corrales y Rastros)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84167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836712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124744"/>
            <a:ext cx="787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IV.- IDENTIFICACION Y TRAZABILIDAD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23528" y="1412776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1100" dirty="0" smtClean="0"/>
              <a:t>Reinstalar </a:t>
            </a:r>
            <a:r>
              <a:rPr lang="es-MX" sz="1100" dirty="0"/>
              <a:t>muy pronto los controles del SINIIGA que limitan el número de aretes que pueden ser entregados a un productor, y a los técnicos SINIIGA permitidos, para rastrear fácilmente el número de aretes entregados a cada productor y técnico por año, y para comparar con el inventario de vacas </a:t>
            </a:r>
            <a:r>
              <a:rPr lang="es-MX" sz="1100" dirty="0" smtClean="0"/>
              <a:t>reproductoras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100" dirty="0"/>
              <a:t>Identificar y suspender los técnicos SINIIGA (</a:t>
            </a:r>
            <a:r>
              <a:rPr lang="es-MX" sz="1100" dirty="0" err="1"/>
              <a:t>PIAs</a:t>
            </a:r>
            <a:r>
              <a:rPr lang="es-MX" sz="1100" dirty="0"/>
              <a:t> y </a:t>
            </a:r>
            <a:r>
              <a:rPr lang="es-MX" sz="1100" dirty="0" err="1"/>
              <a:t>TIAs</a:t>
            </a:r>
            <a:r>
              <a:rPr lang="es-MX" sz="1100" dirty="0"/>
              <a:t>) que no están regresando la información correcta sobre los aretes colocados, a aquellos que estén incorrectamente asignando aretes a productores, o que de alguna forma no estén cumpliendo con sus </a:t>
            </a:r>
            <a:r>
              <a:rPr lang="es-MX" sz="1100" dirty="0" smtClean="0"/>
              <a:t>obligaciones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100" dirty="0"/>
              <a:t>Desarrollar las regulaciones Federales y Estatales requeridas para clasificar estas irregularidades como un delito, y poder procesar penalmente las personas responsables.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79512" y="3212976"/>
            <a:ext cx="852015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actualizo la ventana del sistema SINIIGA, donde el usuario puede revisar el historial de entregas de identificadores por UPP, para no exceder la tasa de extracción anual, respecto a su inventario ganadero.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/>
              <a:t>Por acuerdo del COT se suspendieron 181 </a:t>
            </a:r>
            <a:r>
              <a:rPr lang="es-MX" sz="1400" dirty="0" err="1"/>
              <a:t>PIA’s</a:t>
            </a:r>
            <a:r>
              <a:rPr lang="es-MX" sz="1400" dirty="0"/>
              <a:t> y 4</a:t>
            </a:r>
            <a:r>
              <a:rPr lang="es-MX" sz="1400" dirty="0" smtClean="0"/>
              <a:t> </a:t>
            </a:r>
            <a:r>
              <a:rPr lang="es-MX" sz="1400" dirty="0" err="1" smtClean="0"/>
              <a:t>TIA’s</a:t>
            </a:r>
            <a:r>
              <a:rPr lang="es-MX" sz="1400" dirty="0" smtClean="0"/>
              <a:t> fueron suspendidos.</a:t>
            </a:r>
            <a:endParaRPr lang="es-MX" sz="1400" dirty="0"/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/>
              <a:t>Se impartieron nuevos cursos y se dieron de alta a 109 </a:t>
            </a:r>
            <a:r>
              <a:rPr lang="es-MX" sz="1400" dirty="0" err="1"/>
              <a:t>PIA’s</a:t>
            </a:r>
            <a:r>
              <a:rPr lang="es-MX" sz="1400" dirty="0"/>
              <a:t> y 18 </a:t>
            </a:r>
            <a:r>
              <a:rPr lang="es-MX" sz="1400" dirty="0" err="1"/>
              <a:t>TIA’s</a:t>
            </a:r>
            <a:endParaRPr lang="es-MX" sz="1400" dirty="0"/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/>
              <a:t>U</a:t>
            </a:r>
            <a:r>
              <a:rPr lang="es-MX" sz="1400" dirty="0" smtClean="0"/>
              <a:t>n </a:t>
            </a:r>
            <a:r>
              <a:rPr lang="es-MX" sz="1400" dirty="0"/>
              <a:t>TIA </a:t>
            </a:r>
            <a:r>
              <a:rPr lang="es-MX" sz="1400" dirty="0" smtClean="0"/>
              <a:t>fue </a:t>
            </a:r>
            <a:r>
              <a:rPr lang="es-MX" sz="1400" dirty="0" err="1"/>
              <a:t>boletinado</a:t>
            </a:r>
            <a:r>
              <a:rPr lang="es-MX" sz="1400" dirty="0"/>
              <a:t> a nivel nacional</a:t>
            </a:r>
            <a:r>
              <a:rPr lang="es-MX" sz="1400" dirty="0" smtClean="0"/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El sistema suspende automáticamente  al los técnicos que en 15 días no hayan retornado la información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El sistema suspende a los técnicos con un año sin movimientos.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incrementaron supervisiones a procesos de </a:t>
            </a:r>
            <a:r>
              <a:rPr lang="es-MX" sz="1400" dirty="0" err="1" smtClean="0"/>
              <a:t>aretados</a:t>
            </a:r>
            <a:r>
              <a:rPr lang="es-MX" sz="1400" dirty="0"/>
              <a:t> </a:t>
            </a:r>
            <a:r>
              <a:rPr lang="es-MX" sz="1400" dirty="0" smtClean="0"/>
              <a:t>en predios.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Ningún poseedor de PSG podrá ser técnico identificador en el estado.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Se incluyeron sanciones en la nueva ley de ganadería, al mal manejo de los identificadores, o simulación de origen a los animales.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8740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836712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052736"/>
            <a:ext cx="7872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V.-EXPORTACIÓN A LOS ESTADOS UNIDOS </a:t>
            </a:r>
            <a:endParaRPr lang="es-MX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MX" sz="1100" dirty="0"/>
              <a:t>Proporcionar capacitación adicional a las autoridades de SENASICA directamente responsables de la certificación del ganado para exportación. Estas autoridades deben asegurar que el movimiento histórico completo de los animales desde el hato de origen a exportar es documentado, y que todos los requerimientos del APHIS para exportación sean cumplidos, incluyendo el baño adecuado por inmersión contra la garrapata. </a:t>
            </a:r>
            <a:endParaRPr lang="es-MX" sz="1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MX" sz="1100" dirty="0"/>
              <a:t>Suspender las exportaciones de ganado de productores independientes, a menos que, o hasta cuando sus instalaciones cumplan con todas las regulaciones Estatales y Federales pertinentes, relacionadas con la identificación de animales y trazabilidad, así como con los requerimientos del APHIS para la exportación de ganado (incluyendo el baño </a:t>
            </a:r>
            <a:r>
              <a:rPr lang="es-MX" sz="1100" dirty="0" err="1"/>
              <a:t>garrapaticida</a:t>
            </a:r>
            <a:r>
              <a:rPr lang="es-MX" sz="1100" dirty="0"/>
              <a:t> por inmersión</a:t>
            </a:r>
            <a:r>
              <a:rPr lang="es-MX" sz="1100" dirty="0" smtClean="0"/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100" dirty="0"/>
              <a:t>Desarrollar e implementar mecanismos que aseguren el monitoreo continuo de productores independientes exportadores, para que estos cumplan con los requisitos de las regulaciones de exportación Estatales, Federales y del APHIS. </a:t>
            </a:r>
            <a:endParaRPr lang="es-MX" sz="1100" dirty="0" smtClean="0"/>
          </a:p>
        </p:txBody>
      </p:sp>
      <p:sp>
        <p:nvSpPr>
          <p:cNvPr id="14" name="13 CuadroTexto"/>
          <p:cNvSpPr txBox="1"/>
          <p:nvPr/>
        </p:nvSpPr>
        <p:spPr>
          <a:xfrm>
            <a:off x="323528" y="3861048"/>
            <a:ext cx="871023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MX" sz="1200" dirty="0" smtClean="0"/>
              <a:t>Se dieron capacitaciones a todos los involucrados en los procesos de exportación MVRA, Inspectores de Ganadería, Personal del Comité, Productores, para hacer cumplir todos los requisitos.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200" dirty="0" smtClean="0"/>
              <a:t>Se implemento un nuevo Protocolo para baños de inmersión.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200" dirty="0" smtClean="0"/>
              <a:t>Se invito a colaborar al Laboratorio ELANCO en la carga, cubicación, capacitación y constatación de concentración de la carga de los baños de inmersión.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200" dirty="0" smtClean="0"/>
              <a:t>Se elaboro censo de productores independientes como exportadores y de manera aleatoria se supervisa el cumplimiento del proceso de identificación y trazabilidad en predios, y el proceso de baño en E.C. o C.A.E.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200" dirty="0" smtClean="0"/>
              <a:t>Se implemento el nuevo protocolo de exportación de bovinos hacia estados unidos enviado por el APHIS/USDA.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sz="1200" dirty="0" smtClean="0"/>
              <a:t>La Ley de Ganadería y su reglamento contemplo el procedimiento para los exportadores directos.</a:t>
            </a:r>
          </a:p>
          <a:p>
            <a:pPr marL="285750" indent="-285750">
              <a:buFont typeface="Wingdings" pitchFamily="2" charset="2"/>
              <a:buChar char="ü"/>
            </a:pPr>
            <a:endParaRPr lang="es-MX" sz="1200" dirty="0" smtClean="0"/>
          </a:p>
          <a:p>
            <a:pPr marL="285750" indent="-285750">
              <a:buFont typeface="Wingdings" pitchFamily="2" charset="2"/>
              <a:buChar char="ü"/>
            </a:pP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079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104771" y="128971"/>
            <a:ext cx="8928992" cy="884570"/>
            <a:chOff x="104771" y="128971"/>
            <a:chExt cx="8928992" cy="884570"/>
          </a:xfrm>
        </p:grpSpPr>
        <p:pic>
          <p:nvPicPr>
            <p:cNvPr id="3" name="2 Imagen" descr="Logo UGR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2768" y="250037"/>
              <a:ext cx="969173" cy="642439"/>
            </a:xfrm>
            <a:prstGeom prst="rect">
              <a:avLst/>
            </a:prstGeom>
          </p:spPr>
        </p:pic>
        <p:pic>
          <p:nvPicPr>
            <p:cNvPr id="4" name="Imagen 1" descr="http://www.cesasin.com.mx/Logo%20senas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65580" y="249944"/>
              <a:ext cx="668183" cy="642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7 Grupo"/>
            <p:cNvGrpSpPr/>
            <p:nvPr/>
          </p:nvGrpSpPr>
          <p:grpSpPr>
            <a:xfrm>
              <a:off x="2970826" y="184231"/>
              <a:ext cx="3373320" cy="774050"/>
              <a:chOff x="953296" y="1390198"/>
              <a:chExt cx="3373320" cy="774050"/>
            </a:xfrm>
          </p:grpSpPr>
          <p:sp>
            <p:nvSpPr>
              <p:cNvPr id="8" name="7 CuadroTexto"/>
              <p:cNvSpPr txBox="1"/>
              <p:nvPr/>
            </p:nvSpPr>
            <p:spPr>
              <a:xfrm>
                <a:off x="953296" y="1390198"/>
                <a:ext cx="5549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320351" y="1534214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>
                    <a:latin typeface="Times New Roman" pitchFamily="18" charset="0"/>
                    <a:cs typeface="Times New Roman" pitchFamily="18" charset="0"/>
                  </a:rPr>
                  <a:t>OMITÉ</a:t>
                </a: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1342929" y="1761527"/>
                <a:ext cx="26997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PARA EL FOMENTO Y PROTECCIÓN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093038" y="1902638"/>
                <a:ext cx="3233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Times New Roman" pitchFamily="18" charset="0"/>
                    <a:cs typeface="Times New Roman" pitchFamily="18" charset="0"/>
                  </a:rPr>
                  <a:t>PECUARIA DEL ESTADO DE COAHUILA, AC.</a:t>
                </a:r>
              </a:p>
            </p:txBody>
          </p:sp>
        </p:grpSp>
        <p:pic>
          <p:nvPicPr>
            <p:cNvPr id="6" name="Picture 2" descr="http://coahuila.gob.mx/archivos/banners/img_SDR_upload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 bwMode="auto">
            <a:xfrm>
              <a:off x="7570563" y="251743"/>
              <a:ext cx="666396" cy="63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Saldivar\Desktop\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1" y="128971"/>
              <a:ext cx="884570" cy="88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42852"/>
            <a:ext cx="1428760" cy="92869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423300" y="836712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MX" sz="1400" b="1" dirty="0" smtClean="0"/>
              <a:t>AVANCES DE LAS OBSERVACIONES DE LA VISITA USDA DE SEPTIEMBRE DE 2018.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3" y="1124744"/>
            <a:ext cx="787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V.-EXPORTACIÓN A LOS ESTADOS UNIDOS </a:t>
            </a:r>
            <a:r>
              <a:rPr lang="es-MX" sz="1600" dirty="0" smtClean="0"/>
              <a:t> Continuación: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23528" y="1556792"/>
            <a:ext cx="8710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MX" sz="1400" dirty="0" smtClean="0"/>
              <a:t>La exportación paso de ser 55% de exportador directo y 45% de CAE en 2018,  paso a ser de 41% Exportador y 59 % CAE en 2021. Y cuando la cifra se compara por región, la diferencia es mayor cuando mas alejado esta de la frontera.</a:t>
            </a:r>
          </a:p>
          <a:p>
            <a:pPr marL="285750" indent="-285750">
              <a:buFont typeface="Wingdings" pitchFamily="2" charset="2"/>
              <a:buChar char="ü"/>
            </a:pPr>
            <a:endParaRPr lang="es-MX" dirty="0"/>
          </a:p>
        </p:txBody>
      </p:sp>
      <p:graphicFrame>
        <p:nvGraphicFramePr>
          <p:cNvPr id="1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118539"/>
              </p:ext>
            </p:extLst>
          </p:nvPr>
        </p:nvGraphicFramePr>
        <p:xfrm>
          <a:off x="0" y="2780928"/>
          <a:ext cx="291635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8943015"/>
              </p:ext>
            </p:extLst>
          </p:nvPr>
        </p:nvGraphicFramePr>
        <p:xfrm>
          <a:off x="5652120" y="2110790"/>
          <a:ext cx="3312368" cy="1534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037664"/>
              </p:ext>
            </p:extLst>
          </p:nvPr>
        </p:nvGraphicFramePr>
        <p:xfrm>
          <a:off x="5895135" y="3429000"/>
          <a:ext cx="3093611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9249768"/>
              </p:ext>
            </p:extLst>
          </p:nvPr>
        </p:nvGraphicFramePr>
        <p:xfrm>
          <a:off x="2545872" y="5013176"/>
          <a:ext cx="3521274" cy="1757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037573"/>
              </p:ext>
            </p:extLst>
          </p:nvPr>
        </p:nvGraphicFramePr>
        <p:xfrm>
          <a:off x="5940152" y="5373216"/>
          <a:ext cx="3156461" cy="145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879223"/>
              </p:ext>
            </p:extLst>
          </p:nvPr>
        </p:nvGraphicFramePr>
        <p:xfrm>
          <a:off x="3110568" y="2348880"/>
          <a:ext cx="246954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415075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99</TotalTime>
  <Words>2825</Words>
  <Application>Microsoft Office PowerPoint</Application>
  <PresentationFormat>Presentación en pantalla (4:3)</PresentationFormat>
  <Paragraphs>277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Concurrencia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Haro</dc:creator>
  <cp:lastModifiedBy>Joel Haro</cp:lastModifiedBy>
  <cp:revision>13</cp:revision>
  <dcterms:created xsi:type="dcterms:W3CDTF">2022-09-28T01:45:42Z</dcterms:created>
  <dcterms:modified xsi:type="dcterms:W3CDTF">2022-09-28T04:23:07Z</dcterms:modified>
</cp:coreProperties>
</file>